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5" r:id="rId1"/>
  </p:sldMasterIdLst>
  <p:notesMasterIdLst>
    <p:notesMasterId r:id="rId19"/>
  </p:notesMasterIdLst>
  <p:sldIdLst>
    <p:sldId id="257" r:id="rId2"/>
    <p:sldId id="260" r:id="rId3"/>
    <p:sldId id="287" r:id="rId4"/>
    <p:sldId id="273" r:id="rId5"/>
    <p:sldId id="288" r:id="rId6"/>
    <p:sldId id="290" r:id="rId7"/>
    <p:sldId id="274" r:id="rId8"/>
    <p:sldId id="263" r:id="rId9"/>
    <p:sldId id="264" r:id="rId10"/>
    <p:sldId id="266" r:id="rId11"/>
    <p:sldId id="271" r:id="rId12"/>
    <p:sldId id="275" r:id="rId13"/>
    <p:sldId id="283" r:id="rId14"/>
    <p:sldId id="276" r:id="rId15"/>
    <p:sldId id="284" r:id="rId16"/>
    <p:sldId id="279" r:id="rId17"/>
    <p:sldId id="286" r:id="rId1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855"/>
    <a:srgbClr val="8DB9CA"/>
    <a:srgbClr val="F6BE00"/>
    <a:srgbClr val="D6D2C4"/>
    <a:srgbClr val="B2E2ED"/>
    <a:srgbClr val="00FFFF"/>
    <a:srgbClr val="00FDFF"/>
    <a:srgbClr val="A4DBE8"/>
    <a:srgbClr val="BBC5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816"/>
    <p:restoredTop sz="94705"/>
  </p:normalViewPr>
  <p:slideViewPr>
    <p:cSldViewPr snapToGrid="0" snapToObjects="1">
      <p:cViewPr varScale="1">
        <p:scale>
          <a:sx n="159" d="100"/>
          <a:sy n="159" d="100"/>
        </p:scale>
        <p:origin x="176" y="10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jpg>
</file>

<file path=ppt/media/image11.jp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BEE1CD-6EDF-5C43-ACE9-942F6C137C3E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455201-7865-8744-8A9B-9F5FC03C5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107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24463"/>
            <a:ext cx="7886700" cy="994172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rgbClr val="00285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606039"/>
            <a:ext cx="7886700" cy="202668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9" name="Group 8"/>
          <p:cNvGrpSpPr/>
          <p:nvPr userDrawn="1"/>
        </p:nvGrpSpPr>
        <p:grpSpPr>
          <a:xfrm>
            <a:off x="0" y="0"/>
            <a:ext cx="9144000" cy="1235075"/>
            <a:chOff x="0" y="-66259"/>
            <a:chExt cx="9144000" cy="1235075"/>
          </a:xfrm>
        </p:grpSpPr>
        <p:sp>
          <p:nvSpPr>
            <p:cNvPr id="10" name="Freeform 24"/>
            <p:cNvSpPr>
              <a:spLocks/>
            </p:cNvSpPr>
            <p:nvPr/>
          </p:nvSpPr>
          <p:spPr bwMode="auto">
            <a:xfrm>
              <a:off x="0" y="-66259"/>
              <a:ext cx="9144000" cy="1235075"/>
            </a:xfrm>
            <a:custGeom>
              <a:avLst/>
              <a:gdLst>
                <a:gd name="T0" fmla="*/ 0 w 1123"/>
                <a:gd name="T1" fmla="*/ 0 h 151"/>
                <a:gd name="T2" fmla="*/ 0 w 1123"/>
                <a:gd name="T3" fmla="*/ 151 h 151"/>
                <a:gd name="T4" fmla="*/ 844 w 1123"/>
                <a:gd name="T5" fmla="*/ 151 h 151"/>
                <a:gd name="T6" fmla="*/ 841 w 1123"/>
                <a:gd name="T7" fmla="*/ 148 h 151"/>
                <a:gd name="T8" fmla="*/ 832 w 1123"/>
                <a:gd name="T9" fmla="*/ 122 h 151"/>
                <a:gd name="T10" fmla="*/ 832 w 1123"/>
                <a:gd name="T11" fmla="*/ 72 h 151"/>
                <a:gd name="T12" fmla="*/ 859 w 1123"/>
                <a:gd name="T13" fmla="*/ 72 h 151"/>
                <a:gd name="T14" fmla="*/ 859 w 1123"/>
                <a:gd name="T15" fmla="*/ 124 h 151"/>
                <a:gd name="T16" fmla="*/ 863 w 1123"/>
                <a:gd name="T17" fmla="*/ 135 h 151"/>
                <a:gd name="T18" fmla="*/ 871 w 1123"/>
                <a:gd name="T19" fmla="*/ 138 h 151"/>
                <a:gd name="T20" fmla="*/ 880 w 1123"/>
                <a:gd name="T21" fmla="*/ 135 h 151"/>
                <a:gd name="T22" fmla="*/ 883 w 1123"/>
                <a:gd name="T23" fmla="*/ 124 h 151"/>
                <a:gd name="T24" fmla="*/ 883 w 1123"/>
                <a:gd name="T25" fmla="*/ 72 h 151"/>
                <a:gd name="T26" fmla="*/ 910 w 1123"/>
                <a:gd name="T27" fmla="*/ 72 h 151"/>
                <a:gd name="T28" fmla="*/ 910 w 1123"/>
                <a:gd name="T29" fmla="*/ 117 h 151"/>
                <a:gd name="T30" fmla="*/ 900 w 1123"/>
                <a:gd name="T31" fmla="*/ 148 h 151"/>
                <a:gd name="T32" fmla="*/ 897 w 1123"/>
                <a:gd name="T33" fmla="*/ 151 h 151"/>
                <a:gd name="T34" fmla="*/ 937 w 1123"/>
                <a:gd name="T35" fmla="*/ 151 h 151"/>
                <a:gd name="T36" fmla="*/ 920 w 1123"/>
                <a:gd name="T37" fmla="*/ 114 h 151"/>
                <a:gd name="T38" fmla="*/ 964 w 1123"/>
                <a:gd name="T39" fmla="*/ 69 h 151"/>
                <a:gd name="T40" fmla="*/ 998 w 1123"/>
                <a:gd name="T41" fmla="*/ 82 h 151"/>
                <a:gd name="T42" fmla="*/ 1005 w 1123"/>
                <a:gd name="T43" fmla="*/ 92 h 151"/>
                <a:gd name="T44" fmla="*/ 982 w 1123"/>
                <a:gd name="T45" fmla="*/ 103 h 151"/>
                <a:gd name="T46" fmla="*/ 965 w 1123"/>
                <a:gd name="T47" fmla="*/ 89 h 151"/>
                <a:gd name="T48" fmla="*/ 953 w 1123"/>
                <a:gd name="T49" fmla="*/ 94 h 151"/>
                <a:gd name="T50" fmla="*/ 947 w 1123"/>
                <a:gd name="T51" fmla="*/ 113 h 151"/>
                <a:gd name="T52" fmla="*/ 965 w 1123"/>
                <a:gd name="T53" fmla="*/ 137 h 151"/>
                <a:gd name="T54" fmla="*/ 982 w 1123"/>
                <a:gd name="T55" fmla="*/ 123 h 151"/>
                <a:gd name="T56" fmla="*/ 1005 w 1123"/>
                <a:gd name="T57" fmla="*/ 134 h 151"/>
                <a:gd name="T58" fmla="*/ 997 w 1123"/>
                <a:gd name="T59" fmla="*/ 146 h 151"/>
                <a:gd name="T60" fmla="*/ 991 w 1123"/>
                <a:gd name="T61" fmla="*/ 151 h 151"/>
                <a:gd name="T62" fmla="*/ 1016 w 1123"/>
                <a:gd name="T63" fmla="*/ 151 h 151"/>
                <a:gd name="T64" fmla="*/ 1016 w 1123"/>
                <a:gd name="T65" fmla="*/ 72 h 151"/>
                <a:gd name="T66" fmla="*/ 1042 w 1123"/>
                <a:gd name="T67" fmla="*/ 72 h 151"/>
                <a:gd name="T68" fmla="*/ 1042 w 1123"/>
                <a:gd name="T69" fmla="*/ 134 h 151"/>
                <a:gd name="T70" fmla="*/ 1077 w 1123"/>
                <a:gd name="T71" fmla="*/ 134 h 151"/>
                <a:gd name="T72" fmla="*/ 1077 w 1123"/>
                <a:gd name="T73" fmla="*/ 151 h 151"/>
                <a:gd name="T74" fmla="*/ 1123 w 1123"/>
                <a:gd name="T75" fmla="*/ 151 h 151"/>
                <a:gd name="T76" fmla="*/ 1123 w 1123"/>
                <a:gd name="T77" fmla="*/ 0 h 151"/>
                <a:gd name="T78" fmla="*/ 0 w 1123"/>
                <a:gd name="T79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151">
                  <a:moveTo>
                    <a:pt x="0" y="0"/>
                  </a:moveTo>
                  <a:cubicBezTo>
                    <a:pt x="0" y="151"/>
                    <a:pt x="0" y="151"/>
                    <a:pt x="0" y="151"/>
                  </a:cubicBezTo>
                  <a:cubicBezTo>
                    <a:pt x="844" y="151"/>
                    <a:pt x="844" y="151"/>
                    <a:pt x="844" y="151"/>
                  </a:cubicBezTo>
                  <a:cubicBezTo>
                    <a:pt x="843" y="150"/>
                    <a:pt x="842" y="149"/>
                    <a:pt x="841" y="148"/>
                  </a:cubicBezTo>
                  <a:cubicBezTo>
                    <a:pt x="833" y="140"/>
                    <a:pt x="833" y="131"/>
                    <a:pt x="832" y="122"/>
                  </a:cubicBezTo>
                  <a:cubicBezTo>
                    <a:pt x="832" y="72"/>
                    <a:pt x="832" y="72"/>
                    <a:pt x="832" y="72"/>
                  </a:cubicBezTo>
                  <a:cubicBezTo>
                    <a:pt x="859" y="72"/>
                    <a:pt x="859" y="72"/>
                    <a:pt x="859" y="72"/>
                  </a:cubicBezTo>
                  <a:cubicBezTo>
                    <a:pt x="859" y="124"/>
                    <a:pt x="859" y="124"/>
                    <a:pt x="859" y="124"/>
                  </a:cubicBezTo>
                  <a:cubicBezTo>
                    <a:pt x="859" y="128"/>
                    <a:pt x="860" y="132"/>
                    <a:pt x="863" y="135"/>
                  </a:cubicBezTo>
                  <a:cubicBezTo>
                    <a:pt x="865" y="137"/>
                    <a:pt x="868" y="138"/>
                    <a:pt x="871" y="138"/>
                  </a:cubicBezTo>
                  <a:cubicBezTo>
                    <a:pt x="875" y="138"/>
                    <a:pt x="878" y="136"/>
                    <a:pt x="880" y="135"/>
                  </a:cubicBezTo>
                  <a:cubicBezTo>
                    <a:pt x="883" y="132"/>
                    <a:pt x="883" y="128"/>
                    <a:pt x="883" y="124"/>
                  </a:cubicBezTo>
                  <a:cubicBezTo>
                    <a:pt x="883" y="72"/>
                    <a:pt x="883" y="72"/>
                    <a:pt x="883" y="72"/>
                  </a:cubicBezTo>
                  <a:cubicBezTo>
                    <a:pt x="910" y="72"/>
                    <a:pt x="910" y="72"/>
                    <a:pt x="910" y="72"/>
                  </a:cubicBezTo>
                  <a:cubicBezTo>
                    <a:pt x="910" y="117"/>
                    <a:pt x="910" y="117"/>
                    <a:pt x="910" y="117"/>
                  </a:cubicBezTo>
                  <a:cubicBezTo>
                    <a:pt x="910" y="126"/>
                    <a:pt x="910" y="139"/>
                    <a:pt x="900" y="148"/>
                  </a:cubicBezTo>
                  <a:cubicBezTo>
                    <a:pt x="899" y="149"/>
                    <a:pt x="898" y="150"/>
                    <a:pt x="897" y="151"/>
                  </a:cubicBezTo>
                  <a:cubicBezTo>
                    <a:pt x="937" y="151"/>
                    <a:pt x="937" y="151"/>
                    <a:pt x="937" y="151"/>
                  </a:cubicBezTo>
                  <a:cubicBezTo>
                    <a:pt x="925" y="142"/>
                    <a:pt x="920" y="128"/>
                    <a:pt x="920" y="114"/>
                  </a:cubicBezTo>
                  <a:cubicBezTo>
                    <a:pt x="920" y="92"/>
                    <a:pt x="935" y="69"/>
                    <a:pt x="964" y="69"/>
                  </a:cubicBezTo>
                  <a:cubicBezTo>
                    <a:pt x="976" y="69"/>
                    <a:pt x="989" y="73"/>
                    <a:pt x="998" y="82"/>
                  </a:cubicBezTo>
                  <a:cubicBezTo>
                    <a:pt x="1001" y="86"/>
                    <a:pt x="1003" y="89"/>
                    <a:pt x="1005" y="92"/>
                  </a:cubicBezTo>
                  <a:cubicBezTo>
                    <a:pt x="982" y="103"/>
                    <a:pt x="982" y="103"/>
                    <a:pt x="982" y="103"/>
                  </a:cubicBezTo>
                  <a:cubicBezTo>
                    <a:pt x="980" y="98"/>
                    <a:pt x="976" y="89"/>
                    <a:pt x="965" y="89"/>
                  </a:cubicBezTo>
                  <a:cubicBezTo>
                    <a:pt x="959" y="89"/>
                    <a:pt x="955" y="92"/>
                    <a:pt x="953" y="94"/>
                  </a:cubicBezTo>
                  <a:cubicBezTo>
                    <a:pt x="947" y="100"/>
                    <a:pt x="947" y="109"/>
                    <a:pt x="947" y="113"/>
                  </a:cubicBezTo>
                  <a:cubicBezTo>
                    <a:pt x="947" y="125"/>
                    <a:pt x="952" y="137"/>
                    <a:pt x="965" y="137"/>
                  </a:cubicBezTo>
                  <a:cubicBezTo>
                    <a:pt x="977" y="137"/>
                    <a:pt x="981" y="126"/>
                    <a:pt x="982" y="123"/>
                  </a:cubicBezTo>
                  <a:cubicBezTo>
                    <a:pt x="1005" y="134"/>
                    <a:pt x="1005" y="134"/>
                    <a:pt x="1005" y="134"/>
                  </a:cubicBezTo>
                  <a:cubicBezTo>
                    <a:pt x="1003" y="138"/>
                    <a:pt x="1001" y="142"/>
                    <a:pt x="997" y="146"/>
                  </a:cubicBezTo>
                  <a:cubicBezTo>
                    <a:pt x="995" y="148"/>
                    <a:pt x="993" y="150"/>
                    <a:pt x="991" y="151"/>
                  </a:cubicBezTo>
                  <a:cubicBezTo>
                    <a:pt x="1016" y="151"/>
                    <a:pt x="1016" y="151"/>
                    <a:pt x="1016" y="151"/>
                  </a:cubicBezTo>
                  <a:cubicBezTo>
                    <a:pt x="1016" y="72"/>
                    <a:pt x="1016" y="72"/>
                    <a:pt x="1016" y="72"/>
                  </a:cubicBezTo>
                  <a:cubicBezTo>
                    <a:pt x="1042" y="72"/>
                    <a:pt x="1042" y="72"/>
                    <a:pt x="1042" y="72"/>
                  </a:cubicBezTo>
                  <a:cubicBezTo>
                    <a:pt x="1042" y="134"/>
                    <a:pt x="1042" y="134"/>
                    <a:pt x="1042" y="134"/>
                  </a:cubicBezTo>
                  <a:cubicBezTo>
                    <a:pt x="1077" y="134"/>
                    <a:pt x="1077" y="134"/>
                    <a:pt x="1077" y="134"/>
                  </a:cubicBezTo>
                  <a:cubicBezTo>
                    <a:pt x="1077" y="151"/>
                    <a:pt x="1077" y="151"/>
                    <a:pt x="1077" y="151"/>
                  </a:cubicBezTo>
                  <a:cubicBezTo>
                    <a:pt x="1123" y="151"/>
                    <a:pt x="1123" y="151"/>
                    <a:pt x="1123" y="151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285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420182" y="514785"/>
              <a:ext cx="257986" cy="303133"/>
            </a:xfrm>
            <a:prstGeom prst="rect">
              <a:avLst/>
            </a:prstGeom>
          </p:spPr>
        </p:pic>
      </p:grp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287999" y="288000"/>
            <a:ext cx="5488958" cy="29304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80000"/>
              </a:lnSpc>
              <a:buNone/>
              <a:defRPr sz="1100" baseline="0">
                <a:solidFill>
                  <a:schemeClr val="bg1"/>
                </a:solidFill>
              </a:defRPr>
            </a:lvl1pPr>
            <a:lvl2pPr marL="0" indent="0">
              <a:lnSpc>
                <a:spcPct val="80000"/>
              </a:lnSpc>
              <a:buNone/>
              <a:defRPr sz="1100">
                <a:solidFill>
                  <a:schemeClr val="bg1"/>
                </a:solidFill>
              </a:defRPr>
            </a:lvl2pPr>
            <a:lvl3pPr marL="0" indent="0">
              <a:buNone/>
              <a:defRPr sz="1100">
                <a:solidFill>
                  <a:schemeClr val="tx1"/>
                </a:solidFill>
              </a:defRPr>
            </a:lvl3pPr>
            <a:lvl4pPr marL="0" indent="0">
              <a:buNone/>
              <a:defRPr sz="1100">
                <a:solidFill>
                  <a:schemeClr val="tx1"/>
                </a:solidFill>
              </a:defRPr>
            </a:lvl4pPr>
            <a:lvl5pPr marL="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FACULTY, SCHOOL, DEPARTMENT OR INSTITUTE NAME HERE</a:t>
            </a:r>
          </a:p>
          <a:p>
            <a:pPr lvl="1"/>
            <a:r>
              <a:rPr lang="en-US" dirty="0"/>
              <a:t>SECOND TIER INFORMATION HERE IF NEEDED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in 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94718"/>
            <a:ext cx="4629150" cy="3745062"/>
          </a:xfrm>
        </p:spPr>
        <p:txBody>
          <a:bodyPr anchor="t">
            <a:normAutofit/>
          </a:bodyPr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994718"/>
            <a:ext cx="2949178" cy="3745062"/>
          </a:xfr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rgbClr val="002855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-1588"/>
            <a:ext cx="9144000" cy="741363"/>
            <a:chOff x="0" y="-1588"/>
            <a:chExt cx="9144000" cy="741363"/>
          </a:xfrm>
          <a:solidFill>
            <a:srgbClr val="D6D2C4"/>
          </a:solidFill>
        </p:grpSpPr>
        <p:sp>
          <p:nvSpPr>
            <p:cNvPr id="8" name="Freeform 5"/>
            <p:cNvSpPr>
              <a:spLocks/>
            </p:cNvSpPr>
            <p:nvPr/>
          </p:nvSpPr>
          <p:spPr bwMode="auto">
            <a:xfrm>
              <a:off x="0" y="-1588"/>
              <a:ext cx="9144000" cy="741363"/>
            </a:xfrm>
            <a:custGeom>
              <a:avLst/>
              <a:gdLst>
                <a:gd name="T0" fmla="*/ 0 w 1123"/>
                <a:gd name="T1" fmla="*/ 0 h 90"/>
                <a:gd name="T2" fmla="*/ 0 w 1123"/>
                <a:gd name="T3" fmla="*/ 90 h 90"/>
                <a:gd name="T4" fmla="*/ 957 w 1123"/>
                <a:gd name="T5" fmla="*/ 90 h 90"/>
                <a:gd name="T6" fmla="*/ 955 w 1123"/>
                <a:gd name="T7" fmla="*/ 89 h 90"/>
                <a:gd name="T8" fmla="*/ 949 w 1123"/>
                <a:gd name="T9" fmla="*/ 73 h 90"/>
                <a:gd name="T10" fmla="*/ 949 w 1123"/>
                <a:gd name="T11" fmla="*/ 43 h 90"/>
                <a:gd name="T12" fmla="*/ 966 w 1123"/>
                <a:gd name="T13" fmla="*/ 43 h 90"/>
                <a:gd name="T14" fmla="*/ 966 w 1123"/>
                <a:gd name="T15" fmla="*/ 74 h 90"/>
                <a:gd name="T16" fmla="*/ 967 w 1123"/>
                <a:gd name="T17" fmla="*/ 80 h 90"/>
                <a:gd name="T18" fmla="*/ 973 w 1123"/>
                <a:gd name="T19" fmla="*/ 82 h 90"/>
                <a:gd name="T20" fmla="*/ 978 w 1123"/>
                <a:gd name="T21" fmla="*/ 80 h 90"/>
                <a:gd name="T22" fmla="*/ 980 w 1123"/>
                <a:gd name="T23" fmla="*/ 74 h 90"/>
                <a:gd name="T24" fmla="*/ 980 w 1123"/>
                <a:gd name="T25" fmla="*/ 43 h 90"/>
                <a:gd name="T26" fmla="*/ 996 w 1123"/>
                <a:gd name="T27" fmla="*/ 43 h 90"/>
                <a:gd name="T28" fmla="*/ 996 w 1123"/>
                <a:gd name="T29" fmla="*/ 70 h 90"/>
                <a:gd name="T30" fmla="*/ 990 w 1123"/>
                <a:gd name="T31" fmla="*/ 89 h 90"/>
                <a:gd name="T32" fmla="*/ 988 w 1123"/>
                <a:gd name="T33" fmla="*/ 90 h 90"/>
                <a:gd name="T34" fmla="*/ 1012 w 1123"/>
                <a:gd name="T35" fmla="*/ 90 h 90"/>
                <a:gd name="T36" fmla="*/ 1002 w 1123"/>
                <a:gd name="T37" fmla="*/ 68 h 90"/>
                <a:gd name="T38" fmla="*/ 1028 w 1123"/>
                <a:gd name="T39" fmla="*/ 41 h 90"/>
                <a:gd name="T40" fmla="*/ 1048 w 1123"/>
                <a:gd name="T41" fmla="*/ 49 h 90"/>
                <a:gd name="T42" fmla="*/ 1052 w 1123"/>
                <a:gd name="T43" fmla="*/ 55 h 90"/>
                <a:gd name="T44" fmla="*/ 1039 w 1123"/>
                <a:gd name="T45" fmla="*/ 62 h 90"/>
                <a:gd name="T46" fmla="*/ 1028 w 1123"/>
                <a:gd name="T47" fmla="*/ 53 h 90"/>
                <a:gd name="T48" fmla="*/ 1022 w 1123"/>
                <a:gd name="T49" fmla="*/ 56 h 90"/>
                <a:gd name="T50" fmla="*/ 1018 w 1123"/>
                <a:gd name="T51" fmla="*/ 67 h 90"/>
                <a:gd name="T52" fmla="*/ 1028 w 1123"/>
                <a:gd name="T53" fmla="*/ 82 h 90"/>
                <a:gd name="T54" fmla="*/ 1039 w 1123"/>
                <a:gd name="T55" fmla="*/ 74 h 90"/>
                <a:gd name="T56" fmla="*/ 1052 w 1123"/>
                <a:gd name="T57" fmla="*/ 80 h 90"/>
                <a:gd name="T58" fmla="*/ 1047 w 1123"/>
                <a:gd name="T59" fmla="*/ 87 h 90"/>
                <a:gd name="T60" fmla="*/ 1044 w 1123"/>
                <a:gd name="T61" fmla="*/ 90 h 90"/>
                <a:gd name="T62" fmla="*/ 1059 w 1123"/>
                <a:gd name="T63" fmla="*/ 90 h 90"/>
                <a:gd name="T64" fmla="*/ 1059 w 1123"/>
                <a:gd name="T65" fmla="*/ 43 h 90"/>
                <a:gd name="T66" fmla="*/ 1075 w 1123"/>
                <a:gd name="T67" fmla="*/ 43 h 90"/>
                <a:gd name="T68" fmla="*/ 1075 w 1123"/>
                <a:gd name="T69" fmla="*/ 80 h 90"/>
                <a:gd name="T70" fmla="*/ 1096 w 1123"/>
                <a:gd name="T71" fmla="*/ 80 h 90"/>
                <a:gd name="T72" fmla="*/ 1096 w 1123"/>
                <a:gd name="T73" fmla="*/ 90 h 90"/>
                <a:gd name="T74" fmla="*/ 1123 w 1123"/>
                <a:gd name="T75" fmla="*/ 90 h 90"/>
                <a:gd name="T76" fmla="*/ 1123 w 1123"/>
                <a:gd name="T77" fmla="*/ 0 h 90"/>
                <a:gd name="T78" fmla="*/ 0 w 1123"/>
                <a:gd name="T7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90">
                  <a:moveTo>
                    <a:pt x="0" y="0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957" y="90"/>
                    <a:pt x="957" y="90"/>
                    <a:pt x="957" y="90"/>
                  </a:cubicBezTo>
                  <a:cubicBezTo>
                    <a:pt x="956" y="90"/>
                    <a:pt x="955" y="89"/>
                    <a:pt x="955" y="89"/>
                  </a:cubicBezTo>
                  <a:cubicBezTo>
                    <a:pt x="950" y="84"/>
                    <a:pt x="950" y="78"/>
                    <a:pt x="949" y="73"/>
                  </a:cubicBezTo>
                  <a:cubicBezTo>
                    <a:pt x="949" y="43"/>
                    <a:pt x="949" y="43"/>
                    <a:pt x="949" y="43"/>
                  </a:cubicBezTo>
                  <a:cubicBezTo>
                    <a:pt x="966" y="43"/>
                    <a:pt x="966" y="43"/>
                    <a:pt x="966" y="43"/>
                  </a:cubicBezTo>
                  <a:cubicBezTo>
                    <a:pt x="966" y="74"/>
                    <a:pt x="966" y="74"/>
                    <a:pt x="966" y="74"/>
                  </a:cubicBezTo>
                  <a:cubicBezTo>
                    <a:pt x="966" y="76"/>
                    <a:pt x="966" y="79"/>
                    <a:pt x="967" y="80"/>
                  </a:cubicBezTo>
                  <a:cubicBezTo>
                    <a:pt x="969" y="82"/>
                    <a:pt x="971" y="82"/>
                    <a:pt x="973" y="82"/>
                  </a:cubicBezTo>
                  <a:cubicBezTo>
                    <a:pt x="975" y="82"/>
                    <a:pt x="977" y="81"/>
                    <a:pt x="978" y="80"/>
                  </a:cubicBezTo>
                  <a:cubicBezTo>
                    <a:pt x="979" y="79"/>
                    <a:pt x="980" y="76"/>
                    <a:pt x="980" y="74"/>
                  </a:cubicBezTo>
                  <a:cubicBezTo>
                    <a:pt x="980" y="43"/>
                    <a:pt x="980" y="43"/>
                    <a:pt x="980" y="43"/>
                  </a:cubicBezTo>
                  <a:cubicBezTo>
                    <a:pt x="996" y="43"/>
                    <a:pt x="996" y="43"/>
                    <a:pt x="996" y="43"/>
                  </a:cubicBezTo>
                  <a:cubicBezTo>
                    <a:pt x="996" y="70"/>
                    <a:pt x="996" y="70"/>
                    <a:pt x="996" y="70"/>
                  </a:cubicBezTo>
                  <a:cubicBezTo>
                    <a:pt x="996" y="75"/>
                    <a:pt x="996" y="83"/>
                    <a:pt x="990" y="89"/>
                  </a:cubicBezTo>
                  <a:cubicBezTo>
                    <a:pt x="989" y="89"/>
                    <a:pt x="989" y="90"/>
                    <a:pt x="988" y="90"/>
                  </a:cubicBezTo>
                  <a:cubicBezTo>
                    <a:pt x="1012" y="90"/>
                    <a:pt x="1012" y="90"/>
                    <a:pt x="1012" y="90"/>
                  </a:cubicBezTo>
                  <a:cubicBezTo>
                    <a:pt x="1005" y="85"/>
                    <a:pt x="1002" y="76"/>
                    <a:pt x="1002" y="68"/>
                  </a:cubicBezTo>
                  <a:cubicBezTo>
                    <a:pt x="1002" y="55"/>
                    <a:pt x="1011" y="41"/>
                    <a:pt x="1028" y="41"/>
                  </a:cubicBezTo>
                  <a:cubicBezTo>
                    <a:pt x="1035" y="41"/>
                    <a:pt x="1043" y="44"/>
                    <a:pt x="1048" y="49"/>
                  </a:cubicBezTo>
                  <a:cubicBezTo>
                    <a:pt x="1050" y="51"/>
                    <a:pt x="1051" y="53"/>
                    <a:pt x="1052" y="55"/>
                  </a:cubicBezTo>
                  <a:cubicBezTo>
                    <a:pt x="1039" y="62"/>
                    <a:pt x="1039" y="62"/>
                    <a:pt x="1039" y="62"/>
                  </a:cubicBezTo>
                  <a:cubicBezTo>
                    <a:pt x="1038" y="59"/>
                    <a:pt x="1035" y="53"/>
                    <a:pt x="1028" y="53"/>
                  </a:cubicBezTo>
                  <a:cubicBezTo>
                    <a:pt x="1025" y="53"/>
                    <a:pt x="1023" y="55"/>
                    <a:pt x="1022" y="56"/>
                  </a:cubicBezTo>
                  <a:cubicBezTo>
                    <a:pt x="1018" y="60"/>
                    <a:pt x="1018" y="65"/>
                    <a:pt x="1018" y="67"/>
                  </a:cubicBezTo>
                  <a:cubicBezTo>
                    <a:pt x="1018" y="75"/>
                    <a:pt x="1021" y="82"/>
                    <a:pt x="1028" y="82"/>
                  </a:cubicBezTo>
                  <a:cubicBezTo>
                    <a:pt x="1036" y="82"/>
                    <a:pt x="1038" y="75"/>
                    <a:pt x="1039" y="74"/>
                  </a:cubicBezTo>
                  <a:cubicBezTo>
                    <a:pt x="1052" y="80"/>
                    <a:pt x="1052" y="80"/>
                    <a:pt x="1052" y="80"/>
                  </a:cubicBezTo>
                  <a:cubicBezTo>
                    <a:pt x="1051" y="83"/>
                    <a:pt x="1050" y="85"/>
                    <a:pt x="1047" y="87"/>
                  </a:cubicBezTo>
                  <a:cubicBezTo>
                    <a:pt x="1046" y="88"/>
                    <a:pt x="1045" y="89"/>
                    <a:pt x="1044" y="90"/>
                  </a:cubicBezTo>
                  <a:cubicBezTo>
                    <a:pt x="1059" y="90"/>
                    <a:pt x="1059" y="90"/>
                    <a:pt x="1059" y="90"/>
                  </a:cubicBezTo>
                  <a:cubicBezTo>
                    <a:pt x="1059" y="43"/>
                    <a:pt x="1059" y="43"/>
                    <a:pt x="1059" y="43"/>
                  </a:cubicBezTo>
                  <a:cubicBezTo>
                    <a:pt x="1075" y="43"/>
                    <a:pt x="1075" y="43"/>
                    <a:pt x="1075" y="43"/>
                  </a:cubicBezTo>
                  <a:cubicBezTo>
                    <a:pt x="1075" y="80"/>
                    <a:pt x="1075" y="80"/>
                    <a:pt x="1075" y="80"/>
                  </a:cubicBezTo>
                  <a:cubicBezTo>
                    <a:pt x="1096" y="80"/>
                    <a:pt x="1096" y="80"/>
                    <a:pt x="1096" y="80"/>
                  </a:cubicBezTo>
                  <a:cubicBezTo>
                    <a:pt x="1096" y="90"/>
                    <a:pt x="1096" y="90"/>
                    <a:pt x="1096" y="90"/>
                  </a:cubicBezTo>
                  <a:cubicBezTo>
                    <a:pt x="1123" y="90"/>
                    <a:pt x="1123" y="90"/>
                    <a:pt x="1123" y="90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285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524000" y="360000"/>
              <a:ext cx="147064" cy="172800"/>
            </a:xfrm>
            <a:prstGeom prst="rect">
              <a:avLst/>
            </a:prstGeom>
            <a:noFill/>
          </p:spPr>
        </p:pic>
      </p:grpSp>
      <p:sp>
        <p:nvSpPr>
          <p:cNvPr id="11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216000" y="216000"/>
            <a:ext cx="5488958" cy="29304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80000"/>
              </a:lnSpc>
              <a:buNone/>
              <a:defRPr sz="1100" baseline="0">
                <a:solidFill>
                  <a:schemeClr val="bg1"/>
                </a:solidFill>
              </a:defRPr>
            </a:lvl1pPr>
            <a:lvl2pPr marL="0" indent="0">
              <a:lnSpc>
                <a:spcPct val="80000"/>
              </a:lnSpc>
              <a:buNone/>
              <a:defRPr sz="1100">
                <a:solidFill>
                  <a:schemeClr val="bg1"/>
                </a:solidFill>
              </a:defRPr>
            </a:lvl2pPr>
            <a:lvl3pPr marL="0" indent="0">
              <a:buNone/>
              <a:defRPr sz="1100">
                <a:solidFill>
                  <a:schemeClr val="tx1"/>
                </a:solidFill>
              </a:defRPr>
            </a:lvl3pPr>
            <a:lvl4pPr marL="0" indent="0">
              <a:buNone/>
              <a:defRPr sz="1100">
                <a:solidFill>
                  <a:schemeClr val="tx1"/>
                </a:solidFill>
              </a:defRPr>
            </a:lvl4pPr>
            <a:lvl5pPr marL="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FACULTY, SCHOOL, DEPARTMENT OR INSTITUTE NAME HERE</a:t>
            </a:r>
          </a:p>
          <a:p>
            <a:pPr lvl="1"/>
            <a:r>
              <a:rPr lang="en-US" dirty="0"/>
              <a:t>SECOND TIER INFORMATION HERE IF NEEDED</a:t>
            </a:r>
          </a:p>
        </p:txBody>
      </p:sp>
    </p:spTree>
    <p:extLst>
      <p:ext uri="{BB962C8B-B14F-4D97-AF65-F5344CB8AC3E}">
        <p14:creationId xmlns:p14="http://schemas.microsoft.com/office/powerpoint/2010/main" val="1771749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o banner">
    <p:bg>
      <p:bgPr>
        <a:solidFill>
          <a:srgbClr val="002855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49" y="519484"/>
            <a:ext cx="7886700" cy="678815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rgbClr val="00285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84631"/>
            <a:ext cx="3886200" cy="32480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84630"/>
            <a:ext cx="3886200" cy="324809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-1" y="1"/>
            <a:ext cx="9144001" cy="333152"/>
          </a:xfrm>
          <a:prstGeom prst="rect">
            <a:avLst/>
          </a:prstGeom>
          <a:solidFill>
            <a:srgbClr val="00285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387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reframe banner">
    <p:bg>
      <p:bgPr>
        <a:solidFill>
          <a:srgbClr val="002855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038713"/>
            <a:ext cx="7886700" cy="678815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rgbClr val="002855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012185"/>
            <a:ext cx="3886200" cy="262053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2012185"/>
            <a:ext cx="3886200" cy="262053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4658"/>
            <a:ext cx="9144000" cy="409398"/>
          </a:xfrm>
          <a:prstGeom prst="rect">
            <a:avLst/>
          </a:prstGeom>
        </p:spPr>
      </p:pic>
      <p:sp>
        <p:nvSpPr>
          <p:cNvPr id="9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216000" y="216000"/>
            <a:ext cx="5488958" cy="29304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80000"/>
              </a:lnSpc>
              <a:buNone/>
              <a:defRPr sz="1100" baseline="0">
                <a:solidFill>
                  <a:schemeClr val="tx1"/>
                </a:solidFill>
              </a:defRPr>
            </a:lvl1pPr>
            <a:lvl2pPr marL="0" indent="0">
              <a:lnSpc>
                <a:spcPct val="80000"/>
              </a:lnSpc>
              <a:buNone/>
              <a:defRPr sz="1100">
                <a:solidFill>
                  <a:schemeClr val="tx1"/>
                </a:solidFill>
              </a:defRPr>
            </a:lvl2pPr>
            <a:lvl3pPr marL="0" indent="0">
              <a:buNone/>
              <a:defRPr sz="1100">
                <a:solidFill>
                  <a:schemeClr val="tx1"/>
                </a:solidFill>
              </a:defRPr>
            </a:lvl3pPr>
            <a:lvl4pPr marL="0" indent="0">
              <a:buNone/>
              <a:defRPr sz="1100">
                <a:solidFill>
                  <a:schemeClr val="tx1"/>
                </a:solidFill>
              </a:defRPr>
            </a:lvl4pPr>
            <a:lvl5pPr marL="0" indent="0"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FACULTY, SCHOOL, DEPARTMENT OR INSTITUTE NAME HERE</a:t>
            </a:r>
          </a:p>
          <a:p>
            <a:pPr lvl="1"/>
            <a:r>
              <a:rPr lang="en-US" dirty="0"/>
              <a:t>SECOND TIER INFORMATION HERE IF NEEDED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00742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1"/>
          <p:cNvSpPr txBox="1">
            <a:spLocks/>
          </p:cNvSpPr>
          <p:nvPr userDrawn="1"/>
        </p:nvSpPr>
        <p:spPr>
          <a:xfrm>
            <a:off x="165187" y="165584"/>
            <a:ext cx="3216840" cy="7049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12700"/>
            <a:endParaRPr lang="en-GB" sz="10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8303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811" r:id="rId2"/>
    <p:sldLayoutId id="2147483812" r:id="rId3"/>
    <p:sldLayoutId id="2147483813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0000" indent="-9000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800" b="1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90000" indent="-9000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90000" indent="-9000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b="1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90000" indent="-9000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90000" indent="-9000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000" b="1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conomistssociety.org/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5704958" y="994718"/>
            <a:ext cx="3317122" cy="3745062"/>
          </a:xfrm>
        </p:spPr>
        <p:txBody>
          <a:bodyPr/>
          <a:lstStyle/>
          <a:p>
            <a:endParaRPr lang="en-US" sz="2800" dirty="0"/>
          </a:p>
          <a:p>
            <a:endParaRPr lang="en-US" sz="2800" dirty="0"/>
          </a:p>
          <a:p>
            <a:pPr algn="r"/>
            <a:r>
              <a:rPr lang="en-US" dirty="0"/>
              <a:t>MSc Economics</a:t>
            </a:r>
          </a:p>
          <a:p>
            <a:pPr algn="r"/>
            <a:r>
              <a:rPr lang="en-US" sz="2000" dirty="0"/>
              <a:t>Open-door day</a:t>
            </a:r>
          </a:p>
          <a:p>
            <a:pPr algn="r"/>
            <a:r>
              <a:rPr lang="en-US" sz="2000" dirty="0"/>
              <a:t>February 2024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UCL Department of Economics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373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 2: optional courses</a:t>
            </a:r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8F77004F-812A-118D-B908-7952AD4F4B2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49" y="1414273"/>
            <a:ext cx="3626359" cy="2879053"/>
          </a:xfrm>
        </p:spPr>
        <p:txBody>
          <a:bodyPr>
            <a:normAutofit/>
          </a:bodyPr>
          <a:lstStyle/>
          <a:p>
            <a:pPr marL="195750" lvl="1" indent="0" eaLnBrk="1" hangingPunct="1">
              <a:buNone/>
              <a:defRPr/>
            </a:pPr>
            <a:r>
              <a:rPr lang="en-GB" altLang="en-US" sz="1400" b="1" dirty="0"/>
              <a:t>LIST A (applied)</a:t>
            </a:r>
          </a:p>
          <a:p>
            <a:pPr marL="285750" lvl="1" eaLnBrk="1" hangingPunct="1">
              <a:buFont typeface="Arial" panose="020B0604020202020204" pitchFamily="34" charset="0"/>
              <a:buChar char="•"/>
              <a:defRPr/>
            </a:pPr>
            <a:r>
              <a:rPr lang="en-GB" altLang="en-US" sz="1400" dirty="0"/>
              <a:t>Public Microeconomics</a:t>
            </a:r>
          </a:p>
          <a:p>
            <a:pPr marL="285750" lvl="1" eaLnBrk="1" hangingPunct="1">
              <a:buFont typeface="Arial" panose="020B0604020202020204" pitchFamily="34" charset="0"/>
              <a:buChar char="•"/>
              <a:defRPr/>
            </a:pPr>
            <a:r>
              <a:rPr lang="en-GB" altLang="en-US" sz="1400" dirty="0"/>
              <a:t>Topics in Labour Economics</a:t>
            </a:r>
          </a:p>
          <a:p>
            <a:pPr marL="285750" lvl="1" eaLnBrk="1" hangingPunct="1">
              <a:buFont typeface="Arial" panose="020B0604020202020204" pitchFamily="34" charset="0"/>
              <a:buChar char="•"/>
              <a:defRPr/>
            </a:pPr>
            <a:r>
              <a:rPr lang="en-GB" altLang="en-US" sz="1400" dirty="0"/>
              <a:t>Topics in Money and Finance</a:t>
            </a:r>
          </a:p>
          <a:p>
            <a:pPr marL="285750" lvl="1" eaLnBrk="1" hangingPunct="1">
              <a:buFont typeface="Arial" panose="020B0604020202020204" pitchFamily="34" charset="0"/>
              <a:buChar char="•"/>
              <a:defRPr/>
            </a:pPr>
            <a:r>
              <a:rPr lang="en-GB" altLang="en-US" sz="1400" dirty="0"/>
              <a:t>Health Economics</a:t>
            </a:r>
          </a:p>
          <a:p>
            <a:pPr marL="285750" lvl="1" eaLnBrk="1" hangingPunct="1">
              <a:buFont typeface="Arial" panose="020B0604020202020204" pitchFamily="34" charset="0"/>
              <a:buChar char="•"/>
              <a:defRPr/>
            </a:pPr>
            <a:r>
              <a:rPr lang="en-GB" altLang="en-US" sz="1400" dirty="0"/>
              <a:t>Empirical Industrial Organisation</a:t>
            </a:r>
          </a:p>
          <a:p>
            <a:pPr marL="285750" lvl="1" eaLnBrk="1" hangingPunct="1">
              <a:buFont typeface="Arial" panose="020B0604020202020204" pitchFamily="34" charset="0"/>
              <a:buChar char="•"/>
              <a:defRPr/>
            </a:pPr>
            <a:r>
              <a:rPr lang="en-GB" altLang="en-US" sz="1400" dirty="0"/>
              <a:t>Behavioural Economics</a:t>
            </a:r>
          </a:p>
          <a:p>
            <a:pPr marL="285750" lvl="1" eaLnBrk="1" hangingPunct="1">
              <a:buFont typeface="Arial" panose="020B0604020202020204" pitchFamily="34" charset="0"/>
              <a:buChar char="•"/>
              <a:defRPr/>
            </a:pPr>
            <a:r>
              <a:rPr lang="en-GB" altLang="en-US" sz="1400" dirty="0"/>
              <a:t>International Trade</a:t>
            </a:r>
          </a:p>
          <a:p>
            <a:pPr marL="285750" lvl="1" eaLnBrk="1" hangingPunct="1">
              <a:buFont typeface="Arial" panose="020B0604020202020204" pitchFamily="34" charset="0"/>
              <a:buChar char="•"/>
              <a:defRPr/>
            </a:pPr>
            <a:r>
              <a:rPr lang="en-GB" altLang="en-US" sz="1400" dirty="0"/>
              <a:t>Economics of Development</a:t>
            </a:r>
          </a:p>
          <a:p>
            <a:pPr marL="285750" lvl="1">
              <a:defRPr/>
            </a:pPr>
            <a:r>
              <a:rPr lang="en-GB" altLang="en-US" sz="1400" dirty="0"/>
              <a:t>Macroeconomic Policy</a:t>
            </a:r>
          </a:p>
          <a:p>
            <a:pPr marL="285750" lvl="1">
              <a:defRPr/>
            </a:pPr>
            <a:r>
              <a:rPr lang="en-GB" altLang="en-US" sz="1400" dirty="0"/>
              <a:t>International Political Economy</a:t>
            </a:r>
          </a:p>
          <a:p>
            <a:pPr marL="285750" lvl="1">
              <a:defRPr/>
            </a:pPr>
            <a:endParaRPr lang="en-GB" altLang="en-US" sz="1400" dirty="0"/>
          </a:p>
          <a:p>
            <a:pPr marL="195750" lvl="1" indent="0" eaLnBrk="1" hangingPunct="1">
              <a:buNone/>
              <a:defRPr/>
            </a:pPr>
            <a:endParaRPr lang="en-GB" altLang="en-US" sz="1400" dirty="0"/>
          </a:p>
        </p:txBody>
      </p:sp>
      <p:sp>
        <p:nvSpPr>
          <p:cNvPr id="4" name="Rectangle 8">
            <a:extLst>
              <a:ext uri="{FF2B5EF4-FFF2-40B4-BE49-F238E27FC236}">
                <a16:creationId xmlns:a16="http://schemas.microsoft.com/office/drawing/2014/main" id="{57A68519-1940-CD1A-CDE0-9AA3962181A2}"/>
              </a:ext>
            </a:extLst>
          </p:cNvPr>
          <p:cNvSpPr txBox="1">
            <a:spLocks noChangeArrowheads="1"/>
          </p:cNvSpPr>
          <p:nvPr/>
        </p:nvSpPr>
        <p:spPr>
          <a:xfrm>
            <a:off x="4377689" y="1414272"/>
            <a:ext cx="3626359" cy="28790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90000" indent="-9000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b="1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90000" indent="-900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90000" indent="-900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b="1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90000" indent="-900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90000" indent="-900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00" b="1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>
              <a:defRPr/>
            </a:pPr>
            <a:r>
              <a:rPr lang="en-GB" altLang="en-US" sz="1400" dirty="0"/>
              <a:t>Programme Evaluation for Users</a:t>
            </a:r>
          </a:p>
          <a:p>
            <a:pPr marL="285750" lvl="1">
              <a:defRPr/>
            </a:pPr>
            <a:r>
              <a:rPr lang="en-GB" altLang="en-US" sz="1400" dirty="0"/>
              <a:t>Environmental Economics: Principles and Policy</a:t>
            </a:r>
          </a:p>
          <a:p>
            <a:pPr marL="285750" lvl="1">
              <a:defRPr/>
            </a:pPr>
            <a:r>
              <a:rPr lang="en-GB" altLang="en-US" sz="1400" dirty="0"/>
              <a:t>Data Science Theory</a:t>
            </a:r>
          </a:p>
          <a:p>
            <a:pPr marL="285750" lvl="1">
              <a:defRPr/>
            </a:pPr>
            <a:r>
              <a:rPr lang="en-GB" altLang="en-US" sz="1400" dirty="0"/>
              <a:t>Machine Learning in Economics</a:t>
            </a:r>
          </a:p>
          <a:p>
            <a:pPr marL="285750" lvl="1">
              <a:defRPr/>
            </a:pPr>
            <a:endParaRPr lang="en-GB" altLang="en-US" sz="1400" dirty="0"/>
          </a:p>
          <a:p>
            <a:pPr marL="195750" lvl="1" indent="0">
              <a:buNone/>
              <a:defRPr/>
            </a:pPr>
            <a:r>
              <a:rPr lang="en-GB" altLang="en-US" sz="1400" b="1" dirty="0"/>
              <a:t>LIST B (advanced core)</a:t>
            </a:r>
          </a:p>
          <a:p>
            <a:pPr marL="285750" lvl="1">
              <a:defRPr/>
            </a:pPr>
            <a:r>
              <a:rPr lang="en-GB" altLang="en-US" sz="1400" dirty="0"/>
              <a:t>Advanced Macroeconomic Theory</a:t>
            </a:r>
          </a:p>
          <a:p>
            <a:pPr marL="285750" lvl="1">
              <a:defRPr/>
            </a:pPr>
            <a:r>
              <a:rPr lang="en-GB" altLang="en-US" sz="1400" dirty="0"/>
              <a:t>Time Series Econometrics</a:t>
            </a:r>
          </a:p>
          <a:p>
            <a:pPr marL="285750" lvl="1">
              <a:defRPr/>
            </a:pPr>
            <a:r>
              <a:rPr lang="en-GB" altLang="en-US" sz="1400" dirty="0"/>
              <a:t>Advanced Microeconomic Theory</a:t>
            </a:r>
          </a:p>
          <a:p>
            <a:pPr marL="285750" lvl="1">
              <a:defRPr/>
            </a:pPr>
            <a:r>
              <a:rPr lang="en-GB" altLang="en-US" sz="1400" dirty="0"/>
              <a:t>Advanced </a:t>
            </a:r>
            <a:r>
              <a:rPr lang="en-GB" altLang="en-US" sz="1400" dirty="0" err="1"/>
              <a:t>Microeconometrics</a:t>
            </a:r>
            <a:endParaRPr lang="en-GB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2674255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dirty="0"/>
              <a:t>Dissertation</a:t>
            </a:r>
            <a:endParaRPr lang="en-US" dirty="0"/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8F77004F-812A-118D-B908-7952AD4F4B2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49" y="1414273"/>
            <a:ext cx="7886699" cy="3304032"/>
          </a:xfrm>
        </p:spPr>
        <p:txBody>
          <a:bodyPr>
            <a:normAutofit/>
          </a:bodyPr>
          <a:lstStyle/>
          <a:p>
            <a:r>
              <a:rPr lang="en-US" altLang="en-US" sz="2000" b="0" dirty="0">
                <a:ea typeface="ＭＳ Ｐゴシック" panose="020B0600070205080204" pitchFamily="34" charset="-128"/>
              </a:rPr>
              <a:t>Students get a unique opportunity to work on their own research project </a:t>
            </a:r>
          </a:p>
          <a:p>
            <a:r>
              <a:rPr lang="en-US" altLang="en-US" sz="2000" b="0" dirty="0">
                <a:ea typeface="ＭＳ Ｐゴシック" panose="020B0600070205080204" pitchFamily="34" charset="-128"/>
              </a:rPr>
              <a:t>Members of the Economics department offer support and supervision—you get to work with the world leading researchers</a:t>
            </a:r>
          </a:p>
          <a:p>
            <a:r>
              <a:rPr lang="en-US" altLang="en-US" sz="2000" b="0" dirty="0">
                <a:ea typeface="ＭＳ Ｐゴシック" panose="020B0600070205080204" pitchFamily="34" charset="-128"/>
              </a:rPr>
              <a:t>The dissertation allows you to try your newly acquired skills in action</a:t>
            </a:r>
          </a:p>
        </p:txBody>
      </p:sp>
    </p:spTree>
    <p:extLst>
      <p:ext uri="{BB962C8B-B14F-4D97-AF65-F5344CB8AC3E}">
        <p14:creationId xmlns:p14="http://schemas.microsoft.com/office/powerpoint/2010/main" val="3994357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374773" y="2571750"/>
            <a:ext cx="4394454" cy="695706"/>
          </a:xfrm>
          <a:solidFill>
            <a:srgbClr val="002855"/>
          </a:solidFill>
        </p:spPr>
        <p:txBody>
          <a:bodyPr/>
          <a:lstStyle/>
          <a:p>
            <a:pPr algn="ctr"/>
            <a:r>
              <a:rPr lang="en-US" sz="4400" dirty="0">
                <a:solidFill>
                  <a:schemeClr val="bg2"/>
                </a:solidFill>
                <a:highlight>
                  <a:srgbClr val="002855"/>
                </a:highlight>
              </a:rPr>
              <a:t> 2. Community  </a:t>
            </a:r>
          </a:p>
        </p:txBody>
      </p:sp>
    </p:spTree>
    <p:extLst>
      <p:ext uri="{BB962C8B-B14F-4D97-AF65-F5344CB8AC3E}">
        <p14:creationId xmlns:p14="http://schemas.microsoft.com/office/powerpoint/2010/main" val="37053055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dirty="0"/>
              <a:t>Students’ roles</a:t>
            </a:r>
            <a:endParaRPr lang="en-US" sz="2800" dirty="0"/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8F77004F-812A-118D-B908-7952AD4F4B2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49" y="1414273"/>
            <a:ext cx="7886699" cy="3304032"/>
          </a:xfrm>
        </p:spPr>
        <p:txBody>
          <a:bodyPr>
            <a:normAutofit/>
          </a:bodyPr>
          <a:lstStyle/>
          <a:p>
            <a:pPr marL="342900" lvl="1" indent="-342900" eaLnBrk="1" hangingPunct="1">
              <a:lnSpc>
                <a:spcPct val="90000"/>
              </a:lnSpc>
              <a:buFontTx/>
              <a:buChar char="•"/>
            </a:pPr>
            <a:r>
              <a:rPr lang="en-GB" altLang="en-US" sz="2000" dirty="0"/>
              <a:t>Student representatives</a:t>
            </a:r>
          </a:p>
          <a:p>
            <a:pPr marL="742950" lvl="2" indent="-342900"/>
            <a:r>
              <a:rPr lang="en-GB" altLang="en-US" b="0" dirty="0"/>
              <a:t>A bridge between the department and the students</a:t>
            </a:r>
          </a:p>
          <a:p>
            <a:pPr marL="742950" lvl="2" indent="-342900" eaLnBrk="1" hangingPunct="1">
              <a:lnSpc>
                <a:spcPct val="90000"/>
              </a:lnSpc>
            </a:pPr>
            <a:r>
              <a:rPr lang="en-GB" altLang="en-US" b="0" dirty="0"/>
              <a:t>Brief informal, regular meetings with the programme director</a:t>
            </a:r>
          </a:p>
          <a:p>
            <a:pPr marL="742950" lvl="2" indent="-342900" eaLnBrk="1" hangingPunct="1">
              <a:lnSpc>
                <a:spcPct val="90000"/>
              </a:lnSpc>
            </a:pPr>
            <a:r>
              <a:rPr lang="en-GB" altLang="en-US" b="0" dirty="0"/>
              <a:t>One formal committee meeting per term</a:t>
            </a:r>
          </a:p>
          <a:p>
            <a:pPr marL="342900" lvl="1" indent="-342900" eaLnBrk="1" hangingPunct="1">
              <a:lnSpc>
                <a:spcPct val="90000"/>
              </a:lnSpc>
              <a:buFontTx/>
              <a:buNone/>
            </a:pPr>
            <a:endParaRPr lang="en-GB" altLang="en-US" sz="2000" dirty="0"/>
          </a:p>
          <a:p>
            <a:pPr marL="342900" lvl="1" indent="-342900" eaLnBrk="1" hangingPunct="1">
              <a:lnSpc>
                <a:spcPct val="90000"/>
              </a:lnSpc>
              <a:buFontTx/>
              <a:buChar char="•"/>
            </a:pPr>
            <a:r>
              <a:rPr lang="en-GB" altLang="en-US" sz="2000" dirty="0"/>
              <a:t>Social committee</a:t>
            </a:r>
          </a:p>
          <a:p>
            <a:pPr marL="742950" lvl="2" indent="-342900"/>
            <a:r>
              <a:rPr lang="en-GB" altLang="en-US" sz="1400" b="0" dirty="0"/>
              <a:t>In charge of organising social events</a:t>
            </a:r>
          </a:p>
          <a:p>
            <a:pPr marL="742950" lvl="2" indent="-342900"/>
            <a:r>
              <a:rPr lang="en-GB" altLang="en-US" sz="1400" b="0" dirty="0"/>
              <a:t>Liaise with the Economist’s Society (</a:t>
            </a:r>
            <a:r>
              <a:rPr lang="en-GB" altLang="en-US" sz="1400" b="0" dirty="0">
                <a:hlinkClick r:id="rId2"/>
              </a:rPr>
              <a:t>http://www.economistssociety.org</a:t>
            </a:r>
            <a:r>
              <a:rPr lang="en-GB" altLang="en-US" sz="1400" b="0" dirty="0"/>
              <a:t>)</a:t>
            </a:r>
          </a:p>
          <a:p>
            <a:pPr marL="742950" lvl="2" indent="-342900" eaLnBrk="1" hangingPunct="1">
              <a:lnSpc>
                <a:spcPct val="90000"/>
              </a:lnSpc>
              <a:buFontTx/>
              <a:buNone/>
            </a:pPr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194010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z="2800" dirty="0"/>
              <a:t>MSc common room</a:t>
            </a:r>
            <a:br>
              <a:rPr lang="en-GB" altLang="en-US" sz="2800" dirty="0"/>
            </a:br>
            <a:endParaRPr lang="en-US" sz="2800" dirty="0"/>
          </a:p>
        </p:txBody>
      </p:sp>
      <p:pic>
        <p:nvPicPr>
          <p:cNvPr id="6" name="Picture 1">
            <a:extLst>
              <a:ext uri="{FF2B5EF4-FFF2-40B4-BE49-F238E27FC236}">
                <a16:creationId xmlns:a16="http://schemas.microsoft.com/office/drawing/2014/main" id="{9DCB968C-973B-3AAB-1DD9-B4DF7829B6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49" y="1193367"/>
            <a:ext cx="3552825" cy="2665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F000FB84-3564-D649-45A9-6BABA71F71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2524" y="1198298"/>
            <a:ext cx="3552825" cy="2665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874218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442085" y="2164644"/>
            <a:ext cx="6259830" cy="666788"/>
          </a:xfrm>
          <a:solidFill>
            <a:srgbClr val="002855"/>
          </a:solidFill>
        </p:spPr>
        <p:txBody>
          <a:bodyPr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3. Admission criteria</a:t>
            </a:r>
          </a:p>
        </p:txBody>
      </p:sp>
    </p:spTree>
    <p:extLst>
      <p:ext uri="{BB962C8B-B14F-4D97-AF65-F5344CB8AC3E}">
        <p14:creationId xmlns:p14="http://schemas.microsoft.com/office/powerpoint/2010/main" val="76947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UCL students</a:t>
            </a:r>
          </a:p>
        </p:txBody>
      </p:sp>
      <p:sp>
        <p:nvSpPr>
          <p:cNvPr id="6" name="Rectangle 8">
            <a:extLst>
              <a:ext uri="{FF2B5EF4-FFF2-40B4-BE49-F238E27FC236}">
                <a16:creationId xmlns:a16="http://schemas.microsoft.com/office/drawing/2014/main" id="{ABFDFA58-7208-AC67-2AF3-D139EFF3A42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49" y="1414273"/>
            <a:ext cx="7886699" cy="3304032"/>
          </a:xfrm>
        </p:spPr>
        <p:txBody>
          <a:bodyPr>
            <a:normAutofit/>
          </a:bodyPr>
          <a:lstStyle/>
          <a:p>
            <a:pPr marL="342900" lvl="1" indent="-342900" eaLnBrk="1" hangingPunct="1">
              <a:lnSpc>
                <a:spcPct val="90000"/>
              </a:lnSpc>
              <a:buFontTx/>
              <a:buChar char="•"/>
            </a:pPr>
            <a:r>
              <a:rPr lang="en-GB" altLang="en-US" sz="2000" dirty="0"/>
              <a:t>2.1 degree; above median</a:t>
            </a:r>
          </a:p>
          <a:p>
            <a:pPr marL="342900" lvl="1" indent="-342900" eaLnBrk="1" hangingPunct="1">
              <a:lnSpc>
                <a:spcPct val="90000"/>
              </a:lnSpc>
              <a:buFontTx/>
              <a:buChar char="•"/>
            </a:pPr>
            <a:r>
              <a:rPr lang="en-GB" altLang="en-US" sz="2000" dirty="0"/>
              <a:t>Econ, Math and Stats modules. Here are some examples:</a:t>
            </a:r>
          </a:p>
          <a:p>
            <a:pPr marL="342900" lvl="1" indent="-342900" eaLnBrk="1" hangingPunct="1">
              <a:lnSpc>
                <a:spcPct val="90000"/>
              </a:lnSpc>
              <a:buFontTx/>
              <a:buChar char="•"/>
            </a:pPr>
            <a:endParaRPr lang="en-GB" altLang="en-US" sz="2000" dirty="0"/>
          </a:p>
          <a:p>
            <a:pPr marL="342900" lvl="2" indent="-342900">
              <a:buFontTx/>
              <a:buChar char="•"/>
            </a:pPr>
            <a:r>
              <a:rPr lang="en-GB" altLang="en-US" b="0" dirty="0"/>
              <a:t>SSEES: Applied Econometrics, European Macroeconomics, and Topics in Microeconomics...</a:t>
            </a:r>
          </a:p>
          <a:p>
            <a:pPr marL="342900" lvl="2" indent="-342900">
              <a:buFontTx/>
              <a:buChar char="•"/>
            </a:pPr>
            <a:r>
              <a:rPr lang="en-GB" altLang="en-US" b="0" dirty="0"/>
              <a:t> BA Philosophy and Economics: Quantitative Economics and Econometrics , Microeconomics, Macroeconomic Theory and Policy</a:t>
            </a:r>
          </a:p>
          <a:p>
            <a:pPr marL="342900" lvl="2" indent="-342900">
              <a:buFontTx/>
              <a:buChar char="•"/>
            </a:pPr>
            <a:r>
              <a:rPr lang="en-GB" altLang="en-US" b="0" dirty="0"/>
              <a:t> BSc Management Science: Business Economics (I and II), Mathematics (I, II and III), Data Analytics (I and II)</a:t>
            </a:r>
          </a:p>
          <a:p>
            <a:pPr marL="342900" lvl="2" indent="-342900">
              <a:buFontTx/>
              <a:buChar char="•"/>
            </a:pPr>
            <a:r>
              <a:rPr lang="en-GB" altLang="en-US" b="0" dirty="0"/>
              <a:t> PPE: Econ, Micro, Macro and Intro to Maths for Econ</a:t>
            </a:r>
          </a:p>
          <a:p>
            <a:pPr marL="342900" lvl="2" indent="-342900">
              <a:buFontTx/>
              <a:buChar char="•"/>
            </a:pPr>
            <a:endParaRPr lang="en-GB" altLang="en-US" sz="2000" dirty="0"/>
          </a:p>
          <a:p>
            <a:pPr marL="342900" lvl="1" indent="-342900" eaLnBrk="1" hangingPunct="1">
              <a:lnSpc>
                <a:spcPct val="90000"/>
              </a:lnSpc>
              <a:buFontTx/>
              <a:buChar char="•"/>
            </a:pPr>
            <a:r>
              <a:rPr lang="en-GB" altLang="en-US" sz="2000" dirty="0"/>
              <a:t>For questions, contact </a:t>
            </a:r>
            <a:r>
              <a:rPr lang="en-GB" altLang="en-US" sz="2000" dirty="0" err="1"/>
              <a:t>economics.msc.admissions@ucl.ac.uk</a:t>
            </a:r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31431410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216000" y="994718"/>
            <a:ext cx="8635392" cy="3745062"/>
          </a:xfrm>
        </p:spPr>
        <p:txBody>
          <a:bodyPr/>
          <a:lstStyle/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  <a:p>
            <a:pPr algn="ctr"/>
            <a:r>
              <a:rPr lang="en-US" sz="6600" dirty="0"/>
              <a:t>Questions?</a:t>
            </a:r>
          </a:p>
          <a:p>
            <a:endParaRPr lang="en-US" sz="24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UCL Department of Economics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51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575941" y="3200241"/>
            <a:ext cx="4309110" cy="913194"/>
          </a:xfrm>
          <a:solidFill>
            <a:srgbClr val="002855"/>
          </a:solidFill>
        </p:spPr>
        <p:txBody>
          <a:bodyPr/>
          <a:lstStyle/>
          <a:p>
            <a:pPr algn="ctr"/>
            <a:r>
              <a:rPr lang="en-US" sz="6600" dirty="0">
                <a:solidFill>
                  <a:schemeClr val="bg1"/>
                </a:solidFill>
              </a:rPr>
              <a:t>Welcome!</a:t>
            </a:r>
          </a:p>
        </p:txBody>
      </p:sp>
    </p:spTree>
    <p:extLst>
      <p:ext uri="{BB962C8B-B14F-4D97-AF65-F5344CB8AC3E}">
        <p14:creationId xmlns:p14="http://schemas.microsoft.com/office/powerpoint/2010/main" val="642277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1908810" y="2048255"/>
            <a:ext cx="5845302" cy="191414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b="0" dirty="0"/>
          </a:p>
          <a:p>
            <a:pPr marL="514350" indent="-514350">
              <a:buFont typeface="+mj-lt"/>
              <a:buAutoNum type="arabicPeriod"/>
            </a:pPr>
            <a:r>
              <a:rPr lang="en-US" altLang="en-US" b="0" dirty="0"/>
              <a:t>Why do MSc Economics at UCL?</a:t>
            </a:r>
            <a:endParaRPr lang="en-US" altLang="en-US" sz="2800" b="0" dirty="0"/>
          </a:p>
          <a:p>
            <a:pPr marL="514350" indent="-514350">
              <a:buFont typeface="+mj-lt"/>
              <a:buAutoNum type="arabicPeriod"/>
            </a:pPr>
            <a:r>
              <a:rPr lang="en-US" altLang="en-US" sz="2800" b="0" dirty="0"/>
              <a:t>Studies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en-US" sz="2800" b="0" dirty="0"/>
              <a:t>Community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en-US" b="0" dirty="0"/>
              <a:t>Admissions</a:t>
            </a:r>
            <a:endParaRPr lang="en-GB" altLang="en-US" sz="2800" b="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506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z="2800" dirty="0"/>
              <a:t>Why study Economics at UCL?</a:t>
            </a:r>
            <a:endParaRPr lang="en-US" sz="2800" dirty="0"/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8F77004F-812A-118D-B908-7952AD4F4B2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49" y="1414273"/>
            <a:ext cx="7886699" cy="330403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GB" sz="2000" b="0" i="1" dirty="0">
                <a:ea typeface="MS PGothic" charset="0"/>
                <a:cs typeface="MS PGothic" charset="0"/>
              </a:rPr>
              <a:t>UCL MSc Economics is a top programme</a:t>
            </a:r>
          </a:p>
          <a:p>
            <a:pPr>
              <a:defRPr/>
            </a:pPr>
            <a:r>
              <a:rPr lang="en-GB" sz="2000" b="0" i="1" dirty="0">
                <a:ea typeface="MS PGothic" charset="0"/>
                <a:cs typeface="MS PGothic" charset="0"/>
              </a:rPr>
              <a:t>UCL Economics is one of the best research departments in the UK and worldwide</a:t>
            </a:r>
          </a:p>
          <a:p>
            <a:pPr>
              <a:defRPr/>
            </a:pPr>
            <a:r>
              <a:rPr lang="en-GB" sz="2000" b="0" i="1" dirty="0">
                <a:ea typeface="MS PGothic" charset="0"/>
                <a:cs typeface="MS PGothic" charset="0"/>
              </a:rPr>
              <a:t>Every year we get an amazing cohort of students who are passionate about Economics</a:t>
            </a:r>
          </a:p>
          <a:p>
            <a:pPr>
              <a:defRPr/>
            </a:pPr>
            <a:r>
              <a:rPr lang="en-GB" sz="2000" b="0" i="1" dirty="0">
                <a:ea typeface="MS PGothic" charset="0"/>
                <a:cs typeface="MS PGothic" charset="0"/>
              </a:rPr>
              <a:t>We offer a large variety of courses in all fields of Economics</a:t>
            </a:r>
          </a:p>
          <a:p>
            <a:pPr>
              <a:defRPr/>
            </a:pPr>
            <a:r>
              <a:rPr lang="en-GB" sz="2000" b="0" i="1" dirty="0">
                <a:ea typeface="MS PGothic" charset="0"/>
                <a:cs typeface="MS PGothic" charset="0"/>
              </a:rPr>
              <a:t>The training is rigorous, with a very strong </a:t>
            </a:r>
            <a:r>
              <a:rPr lang="en-GB" sz="2000" b="0" i="1">
                <a:ea typeface="MS PGothic" charset="0"/>
                <a:cs typeface="MS PGothic" charset="0"/>
              </a:rPr>
              <a:t>quantitative component</a:t>
            </a:r>
            <a:endParaRPr lang="en-GB" sz="2000" b="0" i="1" dirty="0">
              <a:ea typeface="MS PGothic" charset="0"/>
              <a:cs typeface="MS PGothic" charset="0"/>
            </a:endParaRPr>
          </a:p>
          <a:p>
            <a:pPr>
              <a:defRPr/>
            </a:pPr>
            <a:endParaRPr lang="en-GB" sz="2000" b="0" i="1" dirty="0">
              <a:ea typeface="MS PGothic" charset="0"/>
              <a:cs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5006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dirty="0"/>
              <a:t>Graduate destinations</a:t>
            </a:r>
            <a:endParaRPr lang="en-US" sz="2800" dirty="0"/>
          </a:p>
        </p:txBody>
      </p:sp>
      <p:pic>
        <p:nvPicPr>
          <p:cNvPr id="9" name="Picture 8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5AB80A38-0CDF-E863-00C2-C28E81CEA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703" y="970096"/>
            <a:ext cx="6894577" cy="4173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544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z="2800" dirty="0"/>
              <a:t>UCL </a:t>
            </a:r>
            <a:r>
              <a:rPr lang="en-GB" altLang="en-US" sz="2800" dirty="0" err="1"/>
              <a:t>MRes</a:t>
            </a:r>
            <a:r>
              <a:rPr lang="en-GB" altLang="en-US" sz="2800" dirty="0"/>
              <a:t>/MPhil/PhD Economics Programme</a:t>
            </a:r>
            <a:endParaRPr lang="en-US" sz="2800" dirty="0"/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8F77004F-812A-118D-B908-7952AD4F4B2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49" y="1414273"/>
            <a:ext cx="7886699" cy="3304032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GB" sz="2000" b="0" dirty="0">
                <a:ea typeface="MS PGothic" charset="0"/>
                <a:cs typeface="MS PGothic" charset="0"/>
              </a:rPr>
              <a:t>There is an established track to transition from MSc Economics to the Economics PhD programme</a:t>
            </a:r>
          </a:p>
          <a:p>
            <a:pPr eaLnBrk="1" hangingPunct="1">
              <a:defRPr/>
            </a:pPr>
            <a:endParaRPr lang="en-GB" sz="2000" b="0" dirty="0">
              <a:ea typeface="MS PGothic" charset="0"/>
              <a:cs typeface="MS PGothic" charset="0"/>
            </a:endParaRPr>
          </a:p>
          <a:p>
            <a:pPr eaLnBrk="1" hangingPunct="1">
              <a:defRPr/>
            </a:pPr>
            <a:r>
              <a:rPr lang="en-GB" sz="2000" b="0" dirty="0">
                <a:ea typeface="MS PGothic" charset="0"/>
                <a:cs typeface="MS PGothic" charset="0"/>
              </a:rPr>
              <a:t>We offer support and advice for students applying for PhD studies in the UK and overseas</a:t>
            </a:r>
          </a:p>
          <a:p>
            <a:pPr marL="0" indent="0" eaLnBrk="1" hangingPunct="1">
              <a:defRPr/>
            </a:pPr>
            <a:endParaRPr lang="en-GB" sz="2000" b="0" dirty="0">
              <a:ea typeface="MS PGothic" charset="0"/>
              <a:cs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8974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679573" y="2139537"/>
            <a:ext cx="3784854" cy="864426"/>
          </a:xfrm>
          <a:solidFill>
            <a:srgbClr val="002855"/>
          </a:solidFill>
        </p:spPr>
        <p:txBody>
          <a:bodyPr/>
          <a:lstStyle/>
          <a:p>
            <a:pPr algn="ctr"/>
            <a:r>
              <a:rPr lang="en-US" sz="6000" dirty="0">
                <a:solidFill>
                  <a:schemeClr val="bg1"/>
                </a:solidFill>
                <a:highlight>
                  <a:srgbClr val="002855"/>
                </a:highlight>
              </a:rPr>
              <a:t>1. Studies</a:t>
            </a:r>
          </a:p>
        </p:txBody>
      </p:sp>
    </p:spTree>
    <p:extLst>
      <p:ext uri="{BB962C8B-B14F-4D97-AF65-F5344CB8AC3E}">
        <p14:creationId xmlns:p14="http://schemas.microsoft.com/office/powerpoint/2010/main" val="1600444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Academic year</a:t>
            </a:r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8F77004F-812A-118D-B908-7952AD4F4B2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49" y="1414273"/>
            <a:ext cx="7886700" cy="3304032"/>
          </a:xfrm>
        </p:spPr>
        <p:txBody>
          <a:bodyPr>
            <a:normAutofit/>
          </a:bodyPr>
          <a:lstStyle/>
          <a:p>
            <a:pPr eaLnBrk="1" hangingPunct="1"/>
            <a:r>
              <a:rPr lang="en-GB" altLang="en-US" b="0" dirty="0"/>
              <a:t>Summer 202</a:t>
            </a:r>
            <a:r>
              <a:rPr lang="en-US" altLang="en-US" b="0" dirty="0"/>
              <a:t>4</a:t>
            </a:r>
            <a:r>
              <a:rPr lang="en-GB" altLang="en-US" b="0" dirty="0"/>
              <a:t>: Math and Stats (mandatory)</a:t>
            </a:r>
          </a:p>
          <a:p>
            <a:pPr eaLnBrk="1" hangingPunct="1"/>
            <a:r>
              <a:rPr lang="en-GB" altLang="en-US" b="0" dirty="0"/>
              <a:t>Throughout the year: Research methods</a:t>
            </a:r>
          </a:p>
          <a:p>
            <a:pPr eaLnBrk="1" hangingPunct="1"/>
            <a:r>
              <a:rPr lang="en-GB" altLang="en-US" b="0" dirty="0"/>
              <a:t>Term 1: core courses (25/09-15/12)</a:t>
            </a:r>
          </a:p>
          <a:p>
            <a:pPr eaLnBrk="1" hangingPunct="1"/>
            <a:r>
              <a:rPr lang="en-GB" altLang="en-US" b="0" dirty="0"/>
              <a:t>Term 2: option courses (08/01-22/03)</a:t>
            </a:r>
          </a:p>
          <a:p>
            <a:pPr eaLnBrk="1" hangingPunct="1"/>
            <a:r>
              <a:rPr lang="en-GB" altLang="en-US" b="0" dirty="0"/>
              <a:t>Term 3: exams (22/04-07/06)</a:t>
            </a:r>
          </a:p>
          <a:p>
            <a:pPr eaLnBrk="1" hangingPunct="1"/>
            <a:r>
              <a:rPr lang="en-GB" altLang="en-US" b="0" dirty="0"/>
              <a:t>Summer 202</a:t>
            </a:r>
            <a:r>
              <a:rPr lang="en-US" altLang="en-US" b="0" dirty="0"/>
              <a:t>5</a:t>
            </a:r>
            <a:r>
              <a:rPr lang="en-GB" altLang="en-US" b="0" dirty="0"/>
              <a:t>: Dissertation (08/06-10/09)</a:t>
            </a:r>
          </a:p>
        </p:txBody>
      </p:sp>
    </p:spTree>
    <p:extLst>
      <p:ext uri="{BB962C8B-B14F-4D97-AF65-F5344CB8AC3E}">
        <p14:creationId xmlns:p14="http://schemas.microsoft.com/office/powerpoint/2010/main" val="525098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 1: core courses</a:t>
            </a:r>
          </a:p>
        </p:txBody>
      </p:sp>
      <p:sp>
        <p:nvSpPr>
          <p:cNvPr id="8" name="Rectangle 8">
            <a:extLst>
              <a:ext uri="{FF2B5EF4-FFF2-40B4-BE49-F238E27FC236}">
                <a16:creationId xmlns:a16="http://schemas.microsoft.com/office/drawing/2014/main" id="{8F77004F-812A-118D-B908-7952AD4F4B2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28649" y="1414273"/>
            <a:ext cx="7886700" cy="3304032"/>
          </a:xfrm>
        </p:spPr>
        <p:txBody>
          <a:bodyPr>
            <a:normAutofit/>
          </a:bodyPr>
          <a:lstStyle/>
          <a:p>
            <a:pPr marL="0" indent="0" eaLnBrk="1" hangingPunct="1">
              <a:buNone/>
            </a:pPr>
            <a:r>
              <a:rPr lang="en-GB" altLang="en-US" sz="2000" dirty="0"/>
              <a:t>Microeconomics, Macroeconomics, Econometrics</a:t>
            </a:r>
          </a:p>
          <a:p>
            <a:pPr eaLnBrk="1" hangingPunct="1"/>
            <a:r>
              <a:rPr lang="en-GB" altLang="en-US" sz="2000" dirty="0"/>
              <a:t>Teaching each week consists of:</a:t>
            </a:r>
          </a:p>
          <a:p>
            <a:pPr lvl="1" eaLnBrk="1" hangingPunct="1"/>
            <a:r>
              <a:rPr lang="en-GB" altLang="en-US" sz="1600" dirty="0"/>
              <a:t>Preparatory materials on Moodle </a:t>
            </a:r>
          </a:p>
          <a:p>
            <a:pPr lvl="1" eaLnBrk="1" hangingPunct="1"/>
            <a:r>
              <a:rPr lang="en-GB" altLang="en-US" sz="1600" dirty="0"/>
              <a:t>Lectures (on campus, 3hr a week, recorded)</a:t>
            </a:r>
          </a:p>
          <a:p>
            <a:pPr lvl="1" eaLnBrk="1" hangingPunct="1"/>
            <a:r>
              <a:rPr lang="en-GB" altLang="en-US" sz="1600" dirty="0"/>
              <a:t>Tutorials (on campus, small groups, 1hr a week)</a:t>
            </a:r>
          </a:p>
          <a:p>
            <a:pPr lvl="1" eaLnBrk="1" hangingPunct="1"/>
            <a:r>
              <a:rPr lang="en-GB" altLang="en-US" sz="1600" dirty="0"/>
              <a:t>Group problem sets</a:t>
            </a:r>
          </a:p>
          <a:p>
            <a:pPr eaLnBrk="1" hangingPunct="1"/>
            <a:r>
              <a:rPr lang="en-GB" altLang="en-US" sz="2000" dirty="0"/>
              <a:t>This trio of modules is a foundation for optional modules in term 2</a:t>
            </a:r>
            <a:endParaRPr lang="en-GB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767091555"/>
      </p:ext>
    </p:extLst>
  </p:cSld>
  <p:clrMapOvr>
    <a:masterClrMapping/>
  </p:clrMapOvr>
</p:sld>
</file>

<file path=ppt/theme/theme1.xml><?xml version="1.0" encoding="utf-8"?>
<a:theme xmlns:a="http://schemas.openxmlformats.org/drawingml/2006/main" name="4_Custom Design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2525</TotalTime>
  <Words>528</Words>
  <Application>Microsoft Macintosh PowerPoint</Application>
  <PresentationFormat>On-screen Show (16:9)</PresentationFormat>
  <Paragraphs>93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4_Custom Design</vt:lpstr>
      <vt:lpstr>PowerPoint Presentation</vt:lpstr>
      <vt:lpstr>Welcome!</vt:lpstr>
      <vt:lpstr>Today</vt:lpstr>
      <vt:lpstr>Why study Economics at UCL?</vt:lpstr>
      <vt:lpstr>Graduate destinations</vt:lpstr>
      <vt:lpstr>UCL MRes/MPhil/PhD Economics Programme</vt:lpstr>
      <vt:lpstr>1. Studies</vt:lpstr>
      <vt:lpstr>Academic year</vt:lpstr>
      <vt:lpstr>Term 1: core courses</vt:lpstr>
      <vt:lpstr>Term 2: optional courses</vt:lpstr>
      <vt:lpstr>Dissertation</vt:lpstr>
      <vt:lpstr> 2. Community  </vt:lpstr>
      <vt:lpstr>Students’ roles</vt:lpstr>
      <vt:lpstr>MSc common room </vt:lpstr>
      <vt:lpstr>3. Admission criteria</vt:lpstr>
      <vt:lpstr>UCL students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UCL 16:9 PP Plain - MID BLUE</dc:title>
  <dc:subject/>
  <dc:creator>Clayton, Janine</dc:creator>
  <cp:keywords/>
  <dc:description/>
  <cp:lastModifiedBy>Roketskiy, Nikita</cp:lastModifiedBy>
  <cp:revision>106</cp:revision>
  <cp:lastPrinted>2023-03-30T15:31:35Z</cp:lastPrinted>
  <dcterms:created xsi:type="dcterms:W3CDTF">2016-12-07T10:36:45Z</dcterms:created>
  <dcterms:modified xsi:type="dcterms:W3CDTF">2024-02-07T12:58:08Z</dcterms:modified>
  <cp:category/>
</cp:coreProperties>
</file>

<file path=docProps/thumbnail.jpeg>
</file>